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13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Jeroen van Lange - The Blockchain Today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Jeroen van Lange - The Blockchain Today </a:t>
            </a:r>
          </a:p>
        </p:txBody>
      </p:sp>
      <p:sp>
        <p:nvSpPr>
          <p:cNvPr id="152" name="Welcome to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Welcome to </a:t>
            </a:r>
          </a:p>
          <a:p>
            <a:pPr/>
            <a:r>
              <a:t>5th Meeting </a:t>
            </a:r>
          </a:p>
        </p:txBody>
      </p:sp>
      <p:sp>
        <p:nvSpPr>
          <p:cNvPr id="153" name="Current market situation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Current market situation </a:t>
            </a:r>
          </a:p>
          <a:p>
            <a:pPr/>
            <a:r>
              <a:t>&amp; Opportunities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6619" y="1547665"/>
            <a:ext cx="15199307" cy="85496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Is Bitcoin topping out ? (Pi cycle top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 Bitcoin topping out ? (Pi cycle top) </a:t>
            </a:r>
          </a:p>
        </p:txBody>
      </p:sp>
      <p:sp>
        <p:nvSpPr>
          <p:cNvPr id="193" name="Slide Subtitl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94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8443" y="2338345"/>
            <a:ext cx="20059134" cy="11233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et’s first look at price behaviou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Let’s first look at price behaviour </a:t>
            </a:r>
          </a:p>
        </p:txBody>
      </p:sp>
      <p:sp>
        <p:nvSpPr>
          <p:cNvPr id="198" name="Slide Subtitl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99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1851" y="2423860"/>
            <a:ext cx="16752664" cy="9381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Screenshot 2021-04-08 at 20.00.02.png" descr="Screenshot 2021-04-08 at 20.00.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62631" y="7451688"/>
            <a:ext cx="5168901" cy="604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Screenshot 2021-04-08 at 20.00.28.png" descr="Screenshot 2021-04-08 at 20.00.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39240" y="4460460"/>
            <a:ext cx="6400801" cy="4305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tock to flo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Stock to flow </a:t>
            </a:r>
          </a:p>
        </p:txBody>
      </p:sp>
      <p:sp>
        <p:nvSpPr>
          <p:cNvPr id="205" name="Slide Subtitl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7" name="Screenshot 2021-04-08 at 20.01.48.png" descr="Screenshot 2021-04-08 at 20.01.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5370" y="532691"/>
            <a:ext cx="22644208" cy="13103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ec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0" name="Screenshot 2021-04-08 at 20.02.40.png" descr="Screenshot 2021-04-08 at 20.02.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9793" y="-141436"/>
            <a:ext cx="21279029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ec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pic>
        <p:nvPicPr>
          <p:cNvPr id="213" name="Screenshot 2021-04-08 at 20.04.07.png" descr="Screenshot 2021-04-08 at 20.04.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244" y="-74175"/>
            <a:ext cx="20742082" cy="13864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his time it’s differ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This time it’s different </a:t>
            </a:r>
          </a:p>
        </p:txBody>
      </p:sp>
      <p:sp>
        <p:nvSpPr>
          <p:cNvPr id="216" name="Is it ?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Is it ? </a:t>
            </a:r>
          </a:p>
        </p:txBody>
      </p:sp>
      <p:sp>
        <p:nvSpPr>
          <p:cNvPr id="217" name="Market structure looks differ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Market structure looks different </a:t>
            </a:r>
          </a:p>
          <a:p>
            <a:pPr/>
            <a:r>
              <a:t>Other metrics are not confirming a cycle-top </a:t>
            </a:r>
          </a:p>
          <a:p>
            <a:pPr/>
            <a:r>
              <a:t>Could it still signal a top ?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Where is Bitcoin right now 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Where is Bitcoin right now ? </a:t>
            </a:r>
          </a:p>
        </p:txBody>
      </p:sp>
      <p:sp>
        <p:nvSpPr>
          <p:cNvPr id="220" name="Bullish or bearish ?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Bullish or bearish ? </a:t>
            </a:r>
          </a:p>
        </p:txBody>
      </p:sp>
      <p:sp>
        <p:nvSpPr>
          <p:cNvPr id="221" name="Even in a bull-market we can’t just only go u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Even in a bull-market we can’t just only go up </a:t>
            </a:r>
          </a:p>
          <a:p>
            <a:pPr/>
            <a:r>
              <a:t>Consolidating </a:t>
            </a:r>
          </a:p>
          <a:p>
            <a:pPr/>
            <a:r>
              <a:t>Declining resistance RSI (Daily) </a:t>
            </a:r>
          </a:p>
          <a:p>
            <a:pPr/>
            <a:r>
              <a:t>20DMA (less significant sideways)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ec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5646" y="663841"/>
            <a:ext cx="22212708" cy="12439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ec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1941" y="842082"/>
            <a:ext cx="21485420" cy="12031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Let’s zoom a little b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Let’s zoom a little bit out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odays progr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Todays program</a:t>
            </a:r>
          </a:p>
        </p:txBody>
      </p:sp>
      <p:sp>
        <p:nvSpPr>
          <p:cNvPr id="157" name="Current market situation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Current market situation </a:t>
            </a:r>
          </a:p>
        </p:txBody>
      </p:sp>
      <p:sp>
        <p:nvSpPr>
          <p:cNvPr id="158" name="Bitcoin dominance (continue to decrease ?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Bitcoin dominance (continue to decrease ?) </a:t>
            </a:r>
          </a:p>
          <a:p>
            <a:pPr/>
            <a:r>
              <a:t>Alt-coins </a:t>
            </a:r>
          </a:p>
          <a:p>
            <a:pPr/>
            <a:r>
              <a:t>Bitcoin top coming ? (pi cycle top, Monthly candles) </a:t>
            </a:r>
          </a:p>
          <a:p>
            <a:pPr/>
            <a:r>
              <a:t>Where are the opportunities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ec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pic>
        <p:nvPicPr>
          <p:cNvPr id="232" name="Screenshot 2021-04-08 at 20.24.32.png" descr="Screenshot 2021-04-08 at 20.24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3302" y="120381"/>
            <a:ext cx="22170798" cy="13475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ec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pic>
        <p:nvPicPr>
          <p:cNvPr id="235" name="Screenshot 2021-04-08 at 20.25.13.png" descr="Screenshot 2021-04-08 at 20.25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2500" y="746571"/>
            <a:ext cx="19964291" cy="12197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ec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pic>
        <p:nvPicPr>
          <p:cNvPr id="238" name="Screenshot 2021-04-08 at 20.23.35.png" descr="Screenshot 2021-04-08 at 20.23.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040" y="475039"/>
            <a:ext cx="20172236" cy="12765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ec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pic>
        <p:nvPicPr>
          <p:cNvPr id="2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011" y="402326"/>
            <a:ext cx="23055978" cy="12911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P500 break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SP500 breakout </a:t>
            </a:r>
          </a:p>
        </p:txBody>
      </p:sp>
      <p:sp>
        <p:nvSpPr>
          <p:cNvPr id="244" name="Slide Subtitl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245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3182" y="2618218"/>
            <a:ext cx="19655824" cy="11007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P500 200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SP500 2007 </a:t>
            </a:r>
          </a:p>
        </p:txBody>
      </p:sp>
      <p:sp>
        <p:nvSpPr>
          <p:cNvPr id="249" name="Right before 2008 crisis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Right before 2008 crisis </a:t>
            </a:r>
          </a:p>
        </p:txBody>
      </p:sp>
      <p:sp>
        <p:nvSpPr>
          <p:cNvPr id="250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287" y="3265427"/>
            <a:ext cx="18134532" cy="10155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he VIX (Volatility Index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VIX (Volatility Index)</a:t>
            </a:r>
          </a:p>
        </p:txBody>
      </p:sp>
      <p:sp>
        <p:nvSpPr>
          <p:cNvPr id="254" name="Slide Subtitl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255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9526" y="2373329"/>
            <a:ext cx="19415693" cy="108727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 </a:t>
            </a:r>
          </a:p>
        </p:txBody>
      </p:sp>
      <p:sp>
        <p:nvSpPr>
          <p:cNvPr id="259" name="Slide Subtitl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260" name="Bitcoin is consolidating and not bullish until momentum brea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Bitcoin is consolidating and not bullish until momentum break</a:t>
            </a:r>
          </a:p>
          <a:p>
            <a:pPr/>
            <a:r>
              <a:t>Alt-coins are still positioned </a:t>
            </a:r>
          </a:p>
          <a:p>
            <a:pPr/>
            <a:r>
              <a:t>Bitcoin hasn’t reached cycle top (most likely) </a:t>
            </a:r>
          </a:p>
          <a:p>
            <a:pPr/>
            <a:r>
              <a:t>SPX aligning with BTC </a:t>
            </a:r>
          </a:p>
          <a:p>
            <a:pPr/>
            <a:r>
              <a:t>SPX can be used for BTC selling pressure</a:t>
            </a:r>
          </a:p>
          <a:p>
            <a:pPr/>
            <a:r>
              <a:t>New alt opportunities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Litecoin (LTC/BTC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Litecoin (LTC/BTC)</a:t>
            </a:r>
          </a:p>
        </p:txBody>
      </p:sp>
      <p:sp>
        <p:nvSpPr>
          <p:cNvPr id="263" name="Slide Subtitl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" name="Slide bullet text"/>
          <p:cNvSpPr txBox="1"/>
          <p:nvPr>
            <p:ph type="body" sz="half" idx="1"/>
          </p:nvPr>
        </p:nvSpPr>
        <p:spPr>
          <a:xfrm>
            <a:off x="4735464" y="4563362"/>
            <a:ext cx="18249623" cy="604783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9776" y="2367043"/>
            <a:ext cx="20220517" cy="11323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Monero (XMR/BTC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Monero (XMR/BTC) </a:t>
            </a:r>
          </a:p>
        </p:txBody>
      </p:sp>
      <p:sp>
        <p:nvSpPr>
          <p:cNvPr id="268" name="Slide Subtitl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9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2886" y="2408313"/>
            <a:ext cx="20009995" cy="11205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Bitcoin domin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Bitcoin dominance </a:t>
            </a:r>
          </a:p>
        </p:txBody>
      </p:sp>
      <p:sp>
        <p:nvSpPr>
          <p:cNvPr id="161" name="Slide Subtitl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6882" y="2303360"/>
            <a:ext cx="20116031" cy="11264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BTC.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BTC.D</a:t>
            </a:r>
          </a:p>
        </p:txBody>
      </p:sp>
      <p:sp>
        <p:nvSpPr>
          <p:cNvPr id="166" name="Slide Subtitl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67" name="Until reversal signal on mid-term timeframe (4h or Daily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Until reversal signal on mid-term timeframe (4h or Daily) </a:t>
            </a:r>
          </a:p>
          <a:p>
            <a:pPr/>
            <a:r>
              <a:t>Position into Alt-coins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ETH/BT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ETH/BTC</a:t>
            </a:r>
          </a:p>
        </p:txBody>
      </p:sp>
      <p:sp>
        <p:nvSpPr>
          <p:cNvPr id="170" name="Slide Subtitl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8687" y="2303360"/>
            <a:ext cx="19682877" cy="11022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ETH/BT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ETH/BTC</a:t>
            </a:r>
          </a:p>
        </p:txBody>
      </p:sp>
      <p:sp>
        <p:nvSpPr>
          <p:cNvPr id="174" name="Slide Subtitl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75" name="Flipped resistance into suppor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Flipped resistance into support </a:t>
            </a:r>
          </a:p>
          <a:p>
            <a:pPr/>
            <a:r>
              <a:t>As long as we’re holding 0.035 I remain bullish </a:t>
            </a:r>
          </a:p>
          <a:p>
            <a:pPr/>
            <a:r>
              <a:t>Next target middle of the channel (0.04 - 0.041)</a:t>
            </a:r>
          </a:p>
          <a:p>
            <a:pPr/>
            <a:r>
              <a:t>Re-entry point could be 0.035BTC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K/BT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LINK/BTC </a:t>
            </a:r>
          </a:p>
        </p:txBody>
      </p:sp>
      <p:sp>
        <p:nvSpPr>
          <p:cNvPr id="178" name="Slide Subtitl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79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4416" y="2358330"/>
            <a:ext cx="19944253" cy="111687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LINK/BT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LINK/BTC</a:t>
            </a:r>
          </a:p>
        </p:txBody>
      </p:sp>
      <p:sp>
        <p:nvSpPr>
          <p:cNvPr id="183" name="Slide Subtitl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84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6923" y="2373329"/>
            <a:ext cx="20012547" cy="11207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DOT/BT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DOT/BTC</a:t>
            </a:r>
          </a:p>
        </p:txBody>
      </p:sp>
      <p:sp>
        <p:nvSpPr>
          <p:cNvPr id="188" name="Slide Subtitl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548" y="2285868"/>
            <a:ext cx="19317284" cy="108176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